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64" r:id="rId9"/>
    <p:sldId id="267" r:id="rId10"/>
    <p:sldId id="268" r:id="rId11"/>
    <p:sldId id="271" r:id="rId12"/>
    <p:sldId id="273" r:id="rId13"/>
    <p:sldId id="269" r:id="rId14"/>
    <p:sldId id="272" r:id="rId15"/>
    <p:sldId id="274" r:id="rId16"/>
    <p:sldId id="270" r:id="rId17"/>
    <p:sldId id="26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 varScale="1">
        <p:scale>
          <a:sx n="101" d="100"/>
          <a:sy n="101" d="100"/>
        </p:scale>
        <p:origin x="12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bioenergy/cellulosic ethanol</a:t>
            </a:r>
            <a:r>
              <a:rPr lang="en-US" baseline="0" dirty="0" smtClean="0"/>
              <a:t> plant produces </a:t>
            </a:r>
            <a:r>
              <a:rPr lang="en-US" altLang="en-US" sz="1200" b="1" dirty="0" smtClean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tiff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6971" y="1122363"/>
            <a:ext cx="10218058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2020-01-13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 smtClean="0"/>
              <a:t>Winter 2018 was cold and we observed considerable winter kill in the north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Brooking SD, 11 degrees F on April 5</a:t>
            </a:r>
            <a:r>
              <a:rPr lang="en-US" b="1" baseline="30000" dirty="0" smtClean="0">
                <a:latin typeface="+mj-lt"/>
              </a:rPr>
              <a:t>th</a:t>
            </a:r>
            <a:r>
              <a:rPr lang="en-US" b="1" dirty="0" smtClean="0">
                <a:latin typeface="+mj-lt"/>
              </a:rPr>
              <a:t> </a:t>
            </a:r>
            <a:endParaRPr lang="en-US" b="1" dirty="0"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Geographic distribution of northern winter kill across germplasm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in the northern 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3330166"/>
              </p:ext>
            </p:extLst>
          </p:nvPr>
        </p:nvGraphicFramePr>
        <p:xfrm>
          <a:off x="3000737" y="3064116"/>
          <a:ext cx="5252085" cy="7416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Varying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flowering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More varied relationship between plant </a:t>
            </a:r>
            <a:r>
              <a:rPr lang="en-US" dirty="0" err="1" smtClean="0"/>
              <a:t>greenup</a:t>
            </a:r>
            <a:r>
              <a:rPr lang="en-US" dirty="0" smtClean="0"/>
              <a:t> and flowering at southern sites than at northern sites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3"/>
          <a:stretch/>
        </p:blipFill>
        <p:spPr>
          <a:xfrm>
            <a:off x="288520" y="1825625"/>
            <a:ext cx="5568270" cy="440856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9" t="21295" r="-622" b="51138"/>
          <a:stretch/>
        </p:blipFill>
        <p:spPr>
          <a:xfrm>
            <a:off x="4218970" y="5018845"/>
            <a:ext cx="1562583" cy="121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970" y="4757235"/>
            <a:ext cx="229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Germplasm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0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Mashhattan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of shared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Table of genes of interest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Effect of one SNP of significant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</a:t>
            </a:r>
            <a:r>
              <a:rPr lang="en-US" sz="2200" dirty="0" smtClean="0"/>
              <a:t>The diversity panel will </a:t>
            </a:r>
            <a:r>
              <a:rPr lang="en-US" sz="2200" dirty="0"/>
              <a:t>expand </a:t>
            </a:r>
            <a:r>
              <a:rPr lang="en-US" sz="2200" dirty="0" smtClean="0"/>
              <a:t>available genetic variance and opportunities </a:t>
            </a:r>
            <a:r>
              <a:rPr lang="en-US" sz="2200" dirty="0"/>
              <a:t>for studying </a:t>
            </a:r>
            <a:r>
              <a:rPr lang="en-US" sz="2200" dirty="0" smtClean="0"/>
              <a:t>adaptability and GxE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 smtClean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Tom </a:t>
            </a:r>
            <a:r>
              <a:rPr lang="en-US" sz="1400" b="1" dirty="0" err="1" smtClean="0">
                <a:latin typeface="+mj-lt"/>
              </a:rPr>
              <a:t>Juenger</a:t>
            </a:r>
            <a:r>
              <a:rPr lang="en-US" sz="1400" b="1" dirty="0" smtClean="0">
                <a:latin typeface="+mj-lt"/>
              </a:rPr>
              <a:t>		(UT Austin)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David Lowry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Mizzou)</a:t>
            </a:r>
          </a:p>
          <a:p>
            <a:r>
              <a:rPr lang="en-US" sz="1400" b="1" dirty="0">
                <a:latin typeface="+mj-lt"/>
              </a:rPr>
              <a:t>Phil Fay 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Temple TX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Jason </a:t>
            </a:r>
            <a:r>
              <a:rPr lang="en-US" sz="1400" b="1" dirty="0">
                <a:latin typeface="+mj-lt"/>
              </a:rPr>
              <a:t>Bonnette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UT Austin</a:t>
            </a:r>
            <a:r>
              <a:rPr lang="en-US" sz="1400" b="1" dirty="0" smtClean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University of Oklahoma)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John </a:t>
            </a:r>
            <a:r>
              <a:rPr lang="en-US" sz="1400" b="1" dirty="0" smtClean="0">
                <a:latin typeface="+mj-lt"/>
              </a:rPr>
              <a:t>Reilly		</a:t>
            </a:r>
            <a:r>
              <a:rPr lang="en-US" sz="1400" b="1" dirty="0">
                <a:latin typeface="+mj-lt"/>
              </a:rPr>
              <a:t>	(USDA-PML, Kingsville TX)</a:t>
            </a:r>
          </a:p>
          <a:p>
            <a:r>
              <a:rPr lang="en-US" sz="1400" b="1" dirty="0">
                <a:latin typeface="+mj-lt"/>
              </a:rPr>
              <a:t>Yanqi Wu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OSU, Stillwater OK)</a:t>
            </a:r>
          </a:p>
          <a:p>
            <a:r>
              <a:rPr lang="en-US" sz="1400" b="1" dirty="0">
                <a:latin typeface="+mj-lt"/>
              </a:rPr>
              <a:t>Monty Rouquette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TAMU-Overton, TX)</a:t>
            </a:r>
          </a:p>
          <a:p>
            <a:r>
              <a:rPr lang="en-US" sz="1400" b="1" dirty="0">
                <a:latin typeface="+mj-lt"/>
              </a:rPr>
              <a:t>Rob Mitchell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</a:t>
            </a:r>
            <a:r>
              <a:rPr lang="en-US" sz="1400" b="1" dirty="0">
                <a:latin typeface="+mj-lt"/>
              </a:rPr>
              <a:t>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(LBL)</a:t>
            </a:r>
          </a:p>
          <a:p>
            <a:r>
              <a:rPr lang="en-US" sz="1400" b="1" dirty="0">
                <a:latin typeface="+mj-lt"/>
              </a:rPr>
              <a:t>Dan Rokhsar</a:t>
            </a:r>
            <a:r>
              <a:rPr lang="en-US" sz="1400" b="1" dirty="0">
                <a:latin typeface="+mj-lt"/>
              </a:rPr>
              <a:t> 	   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>
                <a:latin typeface="+mj-lt"/>
              </a:rPr>
              <a:t>DOE JGI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Kerrie Barry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>
                <a:latin typeface="+mj-lt"/>
              </a:rPr>
              <a:t>Sustainability</a:t>
            </a:r>
          </a:p>
          <a:p>
            <a:r>
              <a:rPr lang="en-US" b="1" dirty="0">
                <a:latin typeface="+mj-lt"/>
              </a:rPr>
              <a:t>JGI CSP</a:t>
            </a: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1293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5" y="13186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6" y="41148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9" y="41148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720703" y="13428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479851" y="25464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9" y="13290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Population Structure and Demographic History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424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Switchgrass is the model herbaceous bioenergy crop. 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 smtClean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 smtClean="0">
              <a:solidFill>
                <a:srgbClr val="002060"/>
              </a:solidFill>
            </a:endParaRP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If grown on ~5% of land in a 25 mile area, could supply a </a:t>
            </a:r>
            <a:r>
              <a:rPr lang="en-US" altLang="en-US" sz="2400" b="1" dirty="0" smtClean="0">
                <a:solidFill>
                  <a:srgbClr val="002060"/>
                </a:solidFill>
              </a:rPr>
              <a:t>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~8 USDA Cold Hardiness Zones</a:t>
            </a:r>
          </a:p>
          <a:p>
            <a:r>
              <a:rPr lang="en-US" dirty="0" smtClean="0"/>
              <a:t>~60 inch variation in Annual Precipitation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4594255" y="2693424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528043" y="5223887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87" y="310721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1" y="2602952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69" y="2618218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5751" y="181229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5200" y="5110922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6" y="4827860"/>
            <a:ext cx="2903293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61" y="4827860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switchgrass diversity panel was planted in ten common gardens to study adaptation: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Diversity Panel</a:t>
            </a:r>
          </a:p>
          <a:p>
            <a:r>
              <a:rPr lang="en-US" sz="1800" dirty="0" smtClean="0"/>
              <a:t>~700 plants, ~40 million SNPs @ ~45x coverage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Gardens</a:t>
            </a:r>
          </a:p>
          <a:p>
            <a:r>
              <a:rPr lang="en-US" sz="1800" dirty="0" smtClean="0"/>
              <a:t>10 U.S. Sites, 17° latitude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00200" y="3300373"/>
            <a:ext cx="4861244" cy="3206333"/>
            <a:chOff x="76200" y="3300372"/>
            <a:chExt cx="4861244" cy="3206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4076083"/>
              <a:ext cx="4861244" cy="2430622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274845" y="3300372"/>
              <a:ext cx="3910882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Climate Niche Characterization</a:t>
              </a:r>
              <a:endParaRPr lang="en-US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798846" y="152401"/>
            <a:ext cx="3169957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Association &amp; Population Genomic Studies</a:t>
            </a:r>
            <a:endParaRPr lang="en-US" b="1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942678" y="159922"/>
            <a:ext cx="3572923" cy="2595368"/>
            <a:chOff x="5418676" y="159922"/>
            <a:chExt cx="4026949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6" y="1219120"/>
              <a:ext cx="3715385" cy="153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67400" y="159922"/>
              <a:ext cx="3578225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Genomic Selection &amp; Breeding</a:t>
              </a:r>
              <a:endParaRPr lang="en-US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6810" y="3173788"/>
            <a:ext cx="2565126" cy="3409892"/>
            <a:chOff x="6102809" y="3173788"/>
            <a:chExt cx="2565126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2809" y="3173788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Agronomic modeling</a:t>
              </a:r>
              <a:endParaRPr lang="en-US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996"/>
          <a:stretch/>
        </p:blipFill>
        <p:spPr>
          <a:xfrm>
            <a:off x="1582783" y="925935"/>
            <a:ext cx="4972594" cy="16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514"/>
            <a:ext cx="9692352" cy="55384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Diversity Panel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9411171" y="5164502"/>
            <a:ext cx="2643811" cy="16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across the common gardens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3"/>
          <a:stretch/>
        </p:blipFill>
        <p:spPr>
          <a:xfrm>
            <a:off x="288520" y="1825625"/>
            <a:ext cx="5568270" cy="440856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Northern germplasm grown in the south: Photoperiod sensitivity leading to early flowering and low biomass</a:t>
            </a:r>
          </a:p>
          <a:p>
            <a:r>
              <a:rPr lang="en-US" dirty="0" smtClean="0"/>
              <a:t>Southern germplasm grown in the north: Lack of freezing tolerance and winter survival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9" t="21295" r="-622" b="51138"/>
          <a:stretch/>
        </p:blipFill>
        <p:spPr>
          <a:xfrm>
            <a:off x="4218970" y="5018845"/>
            <a:ext cx="1562583" cy="121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970" y="4757235"/>
            <a:ext cx="229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Germplasm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6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516</Words>
  <Application>Microsoft Office PowerPoint</Application>
  <PresentationFormat>Widescreen</PresentationFormat>
  <Paragraphs>122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2019 Diversity Panel Data</vt:lpstr>
      <vt:lpstr>GxE across the common gardens</vt:lpstr>
      <vt:lpstr>GxE in winter survival</vt:lpstr>
      <vt:lpstr>GxE in winter survival</vt:lpstr>
      <vt:lpstr>GxE in winter survival</vt:lpstr>
      <vt:lpstr>GxE in flowering time</vt:lpstr>
      <vt:lpstr>Pattern of GxE Effects</vt:lpstr>
      <vt:lpstr>Pattern of GxE Effects</vt:lpstr>
      <vt:lpstr>Summary and Outlook</vt:lpstr>
      <vt:lpstr>PowerPoint Presentation</vt:lpstr>
      <vt:lpstr>Population Structure and Demographic History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22</cp:revision>
  <dcterms:created xsi:type="dcterms:W3CDTF">2020-01-06T20:21:20Z</dcterms:created>
  <dcterms:modified xsi:type="dcterms:W3CDTF">2020-01-06T22:27:08Z</dcterms:modified>
</cp:coreProperties>
</file>